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4630400" cy="8229600"/>
  <p:notesSz cx="8229600" cy="146304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Inter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36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svg"/><Relationship Id="rId11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4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Welcome to the Docker Crash Course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By: Sohaila Ahmed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02449" y="1306235"/>
            <a:ext cx="950952" cy="176689"/>
          </a:xfrm>
          <a:prstGeom prst="roundRect">
            <a:avLst>
              <a:gd name="adj" fmla="val 2156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470434" y="1340168"/>
            <a:ext cx="814983" cy="108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BLOCKS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402449" y="1505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Dockerfile Example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402449" y="1944886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practical example of a Dockerfile for a Python application.</a:t>
            </a:r>
            <a:endParaRPr lang="en-US" sz="850" dirty="0"/>
          </a:p>
        </p:txBody>
      </p:sp>
      <p:sp>
        <p:nvSpPr>
          <p:cNvPr id="6" name="Shape 4"/>
          <p:cNvSpPr/>
          <p:nvPr/>
        </p:nvSpPr>
        <p:spPr>
          <a:xfrm>
            <a:off x="3402449" y="2144673"/>
            <a:ext cx="7825502" cy="3027878"/>
          </a:xfrm>
          <a:prstGeom prst="roundRect">
            <a:avLst>
              <a:gd name="adj" fmla="val 157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396853" y="2144673"/>
            <a:ext cx="7836694" cy="3027878"/>
          </a:xfrm>
          <a:prstGeom prst="roundRect">
            <a:avLst>
              <a:gd name="adj" fmla="val 56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3510201" y="2229683"/>
            <a:ext cx="7609999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1. Base image
FROM python:3.11-slim
# 2. Set working directory
WORKDIR /app
# 3. Copy dependencies file (kept for structure / caching)
COPY requirements.txt .
# 4. Install dependencies (optional but structured)
RUN pip install --no-cache-dir -r requirements.txt
# 5. Copy application code
COPY . .
# 6. Expose port
EXPOSE 8080
# 7. Simple run command (built-in web server)
CMD ["python", "-m", "http.server", "8080"]
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402449" y="5236250"/>
            <a:ext cx="7825502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python:3.13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instruction specifies the base image, in this case, a specific version of Python, which provides the runtime environment for our application.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402449" y="5572125"/>
            <a:ext cx="7825502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WORKDIR /usr/local/app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command sets the current working directory inside the container for all subsequent instructions, ensuring our application files are organized.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402449" y="5908000"/>
            <a:ext cx="7825502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COPY requirements.txt ./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copies the dependency list, and </a:t>
            </a: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pip install --no-cache-dir -r requirements.txt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installs all necessary Python packages efficiently.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402449" y="6243876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COPY src ./src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then adds the actual source code of the Python application into the container's working directory.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402449" y="6443663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EXPOSE 8080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instruction informs Docker that the container listens on port 8080 at runtime, although it doesn't actually publish the port.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402449" y="6643449"/>
            <a:ext cx="7825502" cy="279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Finally, </a:t>
            </a: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CMD ["python", "-m", "http.server", "8080"]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Starts a basic Python web server on port 8080, exposes that port from the container, and serves files from the </a:t>
            </a: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/app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directory.</a:t>
            </a:r>
            <a:endParaRPr lang="en-US" sz="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7237F-746F-D579-10DA-7343CE99BA55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795945"/>
            <a:ext cx="167187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29878" y="2863929"/>
            <a:ext cx="139969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LAB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3129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Lab 2: Creating Your First Docker Image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0706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your application into a container image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5700"/>
            <a:ext cx="1544360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903684"/>
            <a:ext cx="127218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52669"/>
            <a:ext cx="533983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 Hub &amp; Registries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3521393"/>
            <a:ext cx="37698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Container Marketplace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102537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 repositories for storing and sharing Docker images.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32415"/>
            <a:ext cx="4205168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and private registries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 for images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Facilitates team collaboration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514957"/>
            <a:ext cx="8284131" cy="46236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B10221-37B5-E0EB-B0D8-01B1F182FF63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665690"/>
            <a:ext cx="3986927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2733675"/>
            <a:ext cx="37147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CONTAINERS AND IMAGES MANAGEMENT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182660"/>
            <a:ext cx="1169848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Basic Docker Commands: How to manage containers</a:t>
            </a:r>
            <a:endParaRPr lang="en-US" sz="3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4089797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4253" y="4089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 Operations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4089797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4089797"/>
            <a:ext cx="2965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Container Operations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408979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4089797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Monitoring and Troubleshooting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51386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22BF5-2EAE-35E4-48CD-04EFFBBCB8CD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0689" y="658892"/>
            <a:ext cx="2094786" cy="395645"/>
          </a:xfrm>
          <a:prstGeom prst="roundRect">
            <a:avLst>
              <a:gd name="adj" fmla="val 1821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79396" y="723186"/>
            <a:ext cx="183737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MANAGEMENT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0689" y="1135618"/>
            <a:ext cx="4290179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 Operations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750689" y="1975961"/>
            <a:ext cx="764262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guide to managing Docker images with essential commands.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50689" y="2871788"/>
            <a:ext cx="2412325" cy="2414945"/>
          </a:xfrm>
          <a:prstGeom prst="roundRect">
            <a:avLst>
              <a:gd name="adj" fmla="val 37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972741" y="3093839"/>
            <a:ext cx="643533" cy="643533"/>
          </a:xfrm>
          <a:prstGeom prst="roundRect">
            <a:avLst>
              <a:gd name="adj" fmla="val 1420764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668" y="3270766"/>
            <a:ext cx="289560" cy="2895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72741" y="3940135"/>
            <a:ext cx="196822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Pull Images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972741" y="4396978"/>
            <a:ext cx="196822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pull </a:t>
            </a:r>
            <a:r>
              <a:rPr lang="en-US" sz="16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&lt;image&gt;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3365778" y="2871788"/>
            <a:ext cx="2412325" cy="2414945"/>
          </a:xfrm>
          <a:prstGeom prst="roundRect">
            <a:avLst>
              <a:gd name="adj" fmla="val 37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3587829" y="3093839"/>
            <a:ext cx="643533" cy="643533"/>
          </a:xfrm>
          <a:prstGeom prst="roundRect">
            <a:avLst>
              <a:gd name="adj" fmla="val 1420764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4756" y="3270766"/>
            <a:ext cx="289560" cy="2895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587829" y="3940135"/>
            <a:ext cx="196822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Images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3587829" y="4396978"/>
            <a:ext cx="196822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build -t </a:t>
            </a:r>
            <a:r>
              <a:rPr lang="en-US" sz="16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&lt;name&gt;:&lt;tag&gt;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5980867" y="2871788"/>
            <a:ext cx="2412325" cy="2414945"/>
          </a:xfrm>
          <a:prstGeom prst="roundRect">
            <a:avLst>
              <a:gd name="adj" fmla="val 37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6202918" y="3093839"/>
            <a:ext cx="643533" cy="643533"/>
          </a:xfrm>
          <a:prstGeom prst="roundRect">
            <a:avLst>
              <a:gd name="adj" fmla="val 1420764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79845" y="3270766"/>
            <a:ext cx="289560" cy="28956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02918" y="3940135"/>
            <a:ext cx="196822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 Images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6202918" y="4396978"/>
            <a:ext cx="196822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images</a:t>
            </a:r>
            <a:endParaRPr lang="en-US" sz="1650" dirty="0"/>
          </a:p>
        </p:txBody>
      </p:sp>
      <p:sp>
        <p:nvSpPr>
          <p:cNvPr id="22" name="Shape 16"/>
          <p:cNvSpPr/>
          <p:nvPr/>
        </p:nvSpPr>
        <p:spPr>
          <a:xfrm>
            <a:off x="750689" y="5489496"/>
            <a:ext cx="7642503" cy="2081093"/>
          </a:xfrm>
          <a:prstGeom prst="roundRect">
            <a:avLst>
              <a:gd name="adj" fmla="val 432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17"/>
          <p:cNvSpPr/>
          <p:nvPr/>
        </p:nvSpPr>
        <p:spPr>
          <a:xfrm>
            <a:off x="972741" y="5711547"/>
            <a:ext cx="643533" cy="643533"/>
          </a:xfrm>
          <a:prstGeom prst="roundRect">
            <a:avLst>
              <a:gd name="adj" fmla="val 1420764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9668" y="5888474"/>
            <a:ext cx="289560" cy="28956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972741" y="6557843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Remove Images</a:t>
            </a:r>
            <a:endParaRPr lang="en-US" sz="2100" dirty="0"/>
          </a:p>
        </p:txBody>
      </p:sp>
      <p:sp>
        <p:nvSpPr>
          <p:cNvPr id="26" name="Text 19"/>
          <p:cNvSpPr/>
          <p:nvPr/>
        </p:nvSpPr>
        <p:spPr>
          <a:xfrm>
            <a:off x="972741" y="7014686"/>
            <a:ext cx="7198400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rmi </a:t>
            </a:r>
            <a:r>
              <a:rPr lang="en-US" sz="16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&lt;image&gt;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1993" y="733068"/>
            <a:ext cx="2267783" cy="341114"/>
          </a:xfrm>
          <a:prstGeom prst="roundRect">
            <a:avLst>
              <a:gd name="adj" fmla="val 18881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816888" y="790456"/>
            <a:ext cx="2037993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 MANAGEMENT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01993" y="1138952"/>
            <a:ext cx="5013603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Container Operations</a:t>
            </a:r>
            <a:endParaRPr lang="en-US" sz="3750" dirty="0"/>
          </a:p>
        </p:txBody>
      </p:sp>
      <p:sp>
        <p:nvSpPr>
          <p:cNvPr id="5" name="Text 3"/>
          <p:cNvSpPr/>
          <p:nvPr/>
        </p:nvSpPr>
        <p:spPr>
          <a:xfrm>
            <a:off x="701993" y="1980843"/>
            <a:ext cx="1322629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the fundamental commands for managing Docker containers effectively.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01993" y="2445901"/>
            <a:ext cx="3185041" cy="2403396"/>
          </a:xfrm>
          <a:prstGeom prst="roundRect">
            <a:avLst>
              <a:gd name="adj" fmla="val 33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901184" y="2645093"/>
            <a:ext cx="574953" cy="574953"/>
          </a:xfrm>
          <a:prstGeom prst="roundRect">
            <a:avLst>
              <a:gd name="adj" fmla="val 1590231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299" y="2803088"/>
            <a:ext cx="258723" cy="25872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01184" y="3381970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Run Containers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01184" y="3778568"/>
            <a:ext cx="2786658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-d -p &lt;host&gt;:&lt;container&gt; --name &lt;name&gt; &lt;image&gt;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4048958" y="2445901"/>
            <a:ext cx="3185160" cy="2403396"/>
          </a:xfrm>
          <a:prstGeom prst="roundRect">
            <a:avLst>
              <a:gd name="adj" fmla="val 33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248150" y="2645093"/>
            <a:ext cx="574953" cy="574953"/>
          </a:xfrm>
          <a:prstGeom prst="roundRect">
            <a:avLst>
              <a:gd name="adj" fmla="val 1590231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6265" y="2803088"/>
            <a:ext cx="258723" cy="25872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248150" y="3381970"/>
            <a:ext cx="2786777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 Running Containers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4248150" y="4078010"/>
            <a:ext cx="278677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ps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7396043" y="2445901"/>
            <a:ext cx="3185160" cy="2403396"/>
          </a:xfrm>
          <a:prstGeom prst="roundRect">
            <a:avLst>
              <a:gd name="adj" fmla="val 33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595235" y="2645093"/>
            <a:ext cx="574953" cy="574953"/>
          </a:xfrm>
          <a:prstGeom prst="roundRect">
            <a:avLst>
              <a:gd name="adj" fmla="val 1590231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3350" y="2803088"/>
            <a:ext cx="258723" cy="25872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595235" y="3381970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 All Containers</a:t>
            </a: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7595235" y="3778568"/>
            <a:ext cx="278677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ps -a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10743128" y="2445901"/>
            <a:ext cx="3185160" cy="2403396"/>
          </a:xfrm>
          <a:prstGeom prst="roundRect">
            <a:avLst>
              <a:gd name="adj" fmla="val 33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10942320" y="2645093"/>
            <a:ext cx="574953" cy="574953"/>
          </a:xfrm>
          <a:prstGeom prst="roundRect">
            <a:avLst>
              <a:gd name="adj" fmla="val 1590231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00435" y="2803088"/>
            <a:ext cx="258723" cy="258723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0942320" y="3381970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Stop Containers</a:t>
            </a:r>
            <a:endParaRPr lang="en-US" sz="1850" dirty="0"/>
          </a:p>
        </p:txBody>
      </p:sp>
      <p:sp>
        <p:nvSpPr>
          <p:cNvPr id="25" name="Text 19"/>
          <p:cNvSpPr/>
          <p:nvPr/>
        </p:nvSpPr>
        <p:spPr>
          <a:xfrm>
            <a:off x="10942320" y="3778568"/>
            <a:ext cx="278677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stop &lt;container&gt;</a:t>
            </a:r>
            <a:endParaRPr lang="en-US" sz="1500" dirty="0"/>
          </a:p>
        </p:txBody>
      </p:sp>
      <p:sp>
        <p:nvSpPr>
          <p:cNvPr id="26" name="Shape 20"/>
          <p:cNvSpPr/>
          <p:nvPr/>
        </p:nvSpPr>
        <p:spPr>
          <a:xfrm>
            <a:off x="701993" y="5011222"/>
            <a:ext cx="4300776" cy="2485311"/>
          </a:xfrm>
          <a:prstGeom prst="roundRect">
            <a:avLst>
              <a:gd name="adj" fmla="val 323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21"/>
          <p:cNvSpPr/>
          <p:nvPr/>
        </p:nvSpPr>
        <p:spPr>
          <a:xfrm>
            <a:off x="901184" y="5210413"/>
            <a:ext cx="574953" cy="574953"/>
          </a:xfrm>
          <a:prstGeom prst="roundRect">
            <a:avLst>
              <a:gd name="adj" fmla="val 1590231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9299" y="5368409"/>
            <a:ext cx="258723" cy="258723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901184" y="5947291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 Containers</a:t>
            </a:r>
            <a:endParaRPr lang="en-US" sz="1850" dirty="0"/>
          </a:p>
        </p:txBody>
      </p:sp>
      <p:sp>
        <p:nvSpPr>
          <p:cNvPr id="30" name="Text 23"/>
          <p:cNvSpPr/>
          <p:nvPr/>
        </p:nvSpPr>
        <p:spPr>
          <a:xfrm>
            <a:off x="901184" y="6343888"/>
            <a:ext cx="390239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start &lt;container&gt;</a:t>
            </a:r>
            <a:endParaRPr lang="en-US" sz="1500" dirty="0"/>
          </a:p>
        </p:txBody>
      </p:sp>
      <p:sp>
        <p:nvSpPr>
          <p:cNvPr id="31" name="Shape 24"/>
          <p:cNvSpPr/>
          <p:nvPr/>
        </p:nvSpPr>
        <p:spPr>
          <a:xfrm>
            <a:off x="5164693" y="5011222"/>
            <a:ext cx="4300776" cy="2485311"/>
          </a:xfrm>
          <a:prstGeom prst="roundRect">
            <a:avLst>
              <a:gd name="adj" fmla="val 323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5"/>
          <p:cNvSpPr/>
          <p:nvPr/>
        </p:nvSpPr>
        <p:spPr>
          <a:xfrm>
            <a:off x="5363885" y="5210413"/>
            <a:ext cx="574953" cy="574953"/>
          </a:xfrm>
          <a:prstGeom prst="roundRect">
            <a:avLst>
              <a:gd name="adj" fmla="val 1590231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22000" y="5368409"/>
            <a:ext cx="258723" cy="258723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5363885" y="5947291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Remove Containers</a:t>
            </a:r>
            <a:endParaRPr lang="en-US" sz="1850" dirty="0"/>
          </a:p>
        </p:txBody>
      </p:sp>
      <p:sp>
        <p:nvSpPr>
          <p:cNvPr id="35" name="Text 27"/>
          <p:cNvSpPr/>
          <p:nvPr/>
        </p:nvSpPr>
        <p:spPr>
          <a:xfrm>
            <a:off x="5363885" y="6343888"/>
            <a:ext cx="390239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rm &lt;container&gt;</a:t>
            </a:r>
            <a:endParaRPr lang="en-US" sz="1500" dirty="0"/>
          </a:p>
        </p:txBody>
      </p:sp>
      <p:sp>
        <p:nvSpPr>
          <p:cNvPr id="36" name="Shape 28"/>
          <p:cNvSpPr/>
          <p:nvPr/>
        </p:nvSpPr>
        <p:spPr>
          <a:xfrm>
            <a:off x="9627394" y="5011222"/>
            <a:ext cx="4300895" cy="2485311"/>
          </a:xfrm>
          <a:prstGeom prst="roundRect">
            <a:avLst>
              <a:gd name="adj" fmla="val 323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29"/>
          <p:cNvSpPr/>
          <p:nvPr/>
        </p:nvSpPr>
        <p:spPr>
          <a:xfrm>
            <a:off x="9826585" y="5210413"/>
            <a:ext cx="574953" cy="574953"/>
          </a:xfrm>
          <a:prstGeom prst="roundRect">
            <a:avLst>
              <a:gd name="adj" fmla="val 1590231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4700" y="5368409"/>
            <a:ext cx="258723" cy="258723"/>
          </a:xfrm>
          <a:prstGeom prst="rect">
            <a:avLst/>
          </a:prstGeom>
        </p:spPr>
      </p:pic>
      <p:sp>
        <p:nvSpPr>
          <p:cNvPr id="39" name="Text 30"/>
          <p:cNvSpPr/>
          <p:nvPr/>
        </p:nvSpPr>
        <p:spPr>
          <a:xfrm>
            <a:off x="9826585" y="5947291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Execute Commands</a:t>
            </a:r>
            <a:endParaRPr lang="en-US" sz="1850" dirty="0"/>
          </a:p>
        </p:txBody>
      </p:sp>
      <p:sp>
        <p:nvSpPr>
          <p:cNvPr id="40" name="Text 31"/>
          <p:cNvSpPr/>
          <p:nvPr/>
        </p:nvSpPr>
        <p:spPr>
          <a:xfrm>
            <a:off x="9826585" y="6343888"/>
            <a:ext cx="390251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exec -it &lt;container&gt; bash</a:t>
            </a:r>
            <a:endParaRPr lang="en-US" sz="1500" dirty="0"/>
          </a:p>
        </p:txBody>
      </p:sp>
      <p:sp>
        <p:nvSpPr>
          <p:cNvPr id="41" name="Text 32"/>
          <p:cNvSpPr/>
          <p:nvPr/>
        </p:nvSpPr>
        <p:spPr>
          <a:xfrm>
            <a:off x="9826585" y="6731556"/>
            <a:ext cx="3902512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a command or open shell inside container</a:t>
            </a:r>
            <a:endParaRPr lang="en-US" sz="15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EE7C71-F7E7-2449-159A-2313BE8370C0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56511" y="1309568"/>
            <a:ext cx="2275880" cy="331589"/>
          </a:xfrm>
          <a:prstGeom prst="roundRect">
            <a:avLst>
              <a:gd name="adj" fmla="val 1900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69025" y="1365766"/>
            <a:ext cx="2050852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&amp; DEBUGGING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56511" y="1703189"/>
            <a:ext cx="6807160" cy="586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Monitoring &amp; Troubleshooting</a:t>
            </a:r>
            <a:endParaRPr lang="en-US" sz="3650" dirty="0"/>
          </a:p>
        </p:txBody>
      </p:sp>
      <p:sp>
        <p:nvSpPr>
          <p:cNvPr id="6" name="Text 3"/>
          <p:cNvSpPr/>
          <p:nvPr/>
        </p:nvSpPr>
        <p:spPr>
          <a:xfrm>
            <a:off x="656511" y="2521982"/>
            <a:ext cx="78309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commands for monitoring container health and diagnosing issues.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6511" y="2970371"/>
            <a:ext cx="2506980" cy="2038112"/>
          </a:xfrm>
          <a:prstGeom prst="roundRect">
            <a:avLst>
              <a:gd name="adj" fmla="val 386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51654" y="3165515"/>
            <a:ext cx="562689" cy="562689"/>
          </a:xfrm>
          <a:prstGeom prst="roundRect">
            <a:avLst>
              <a:gd name="adj" fmla="val 1624891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435" y="3320296"/>
            <a:ext cx="253127" cy="25312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1654" y="3883223"/>
            <a:ext cx="211669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logs &lt;container&gt;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851654" y="4257794"/>
            <a:ext cx="211669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container logs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3318510" y="2970371"/>
            <a:ext cx="2506980" cy="2038112"/>
          </a:xfrm>
          <a:prstGeom prst="roundRect">
            <a:avLst>
              <a:gd name="adj" fmla="val 386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3513653" y="3165515"/>
            <a:ext cx="562689" cy="562689"/>
          </a:xfrm>
          <a:prstGeom prst="roundRect">
            <a:avLst>
              <a:gd name="adj" fmla="val 1624891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8435" y="3320296"/>
            <a:ext cx="253127" cy="25312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513653" y="3883223"/>
            <a:ext cx="2116693" cy="563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logs -f &lt;container&gt;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3513653" y="4539377"/>
            <a:ext cx="211669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Follow logs in real time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5980509" y="2970371"/>
            <a:ext cx="2506980" cy="2038112"/>
          </a:xfrm>
          <a:prstGeom prst="roundRect">
            <a:avLst>
              <a:gd name="adj" fmla="val 386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6175653" y="3165515"/>
            <a:ext cx="562689" cy="562689"/>
          </a:xfrm>
          <a:prstGeom prst="roundRect">
            <a:avLst>
              <a:gd name="adj" fmla="val 1624891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0434" y="3320296"/>
            <a:ext cx="253127" cy="25312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175653" y="3883223"/>
            <a:ext cx="211669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stats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6175653" y="4257794"/>
            <a:ext cx="211669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resource usage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656511" y="5163503"/>
            <a:ext cx="7830979" cy="1756529"/>
          </a:xfrm>
          <a:prstGeom prst="roundRect">
            <a:avLst>
              <a:gd name="adj" fmla="val 448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17"/>
          <p:cNvSpPr/>
          <p:nvPr/>
        </p:nvSpPr>
        <p:spPr>
          <a:xfrm>
            <a:off x="851654" y="5358646"/>
            <a:ext cx="562689" cy="562689"/>
          </a:xfrm>
          <a:prstGeom prst="roundRect">
            <a:avLst>
              <a:gd name="adj" fmla="val 1624891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435" y="5513427"/>
            <a:ext cx="253127" cy="253127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851654" y="6076355"/>
            <a:ext cx="744069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inspect &lt;container&gt;</a:t>
            </a:r>
            <a:endParaRPr lang="en-US" sz="1450" dirty="0"/>
          </a:p>
        </p:txBody>
      </p:sp>
      <p:sp>
        <p:nvSpPr>
          <p:cNvPr id="26" name="Text 19"/>
          <p:cNvSpPr/>
          <p:nvPr/>
        </p:nvSpPr>
        <p:spPr>
          <a:xfrm>
            <a:off x="851654" y="6450925"/>
            <a:ext cx="7440692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container information</a:t>
            </a:r>
            <a:endParaRPr lang="en-US" sz="14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795945"/>
            <a:ext cx="167187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29878" y="2863929"/>
            <a:ext cx="139969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LAB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3129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Lab 3: Practicing Docker Commands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0706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practice with essential Docker commands.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7596" y="636151"/>
            <a:ext cx="2242066" cy="407551"/>
          </a:xfrm>
          <a:prstGeom prst="roundRect">
            <a:avLst>
              <a:gd name="adj" fmla="val 18081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899160" y="701873"/>
            <a:ext cx="1978938" cy="276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CONCEPTS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67596" y="1494115"/>
            <a:ext cx="5598557" cy="1096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 image Layers caching</a:t>
            </a:r>
            <a:endParaRPr lang="en-US" sz="3450" dirty="0"/>
          </a:p>
        </p:txBody>
      </p:sp>
      <p:sp>
        <p:nvSpPr>
          <p:cNvPr id="5" name="Text 3"/>
          <p:cNvSpPr/>
          <p:nvPr/>
        </p:nvSpPr>
        <p:spPr>
          <a:xfrm>
            <a:off x="767596" y="2802612"/>
            <a:ext cx="5598557" cy="1380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image layer caching is a mechanism Docker uses to speed up builds by reusing previously built layers instead of rebuilding everything from scratch.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6908840" y="1472922"/>
            <a:ext cx="696158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480" y="4753451"/>
            <a:ext cx="3618667" cy="2631758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526" y="4753451"/>
            <a:ext cx="6579394" cy="26317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DBE9F2-198B-D5EB-E7ED-13FFFB0C7093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84315" y="492323"/>
            <a:ext cx="1815822" cy="309205"/>
          </a:xfrm>
          <a:prstGeom prst="roundRect">
            <a:avLst>
              <a:gd name="adj" fmla="val 19311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290876" y="545544"/>
            <a:ext cx="1602700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CONCEPTS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184315" y="857131"/>
            <a:ext cx="7611189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 Volumes: Ensuring Data Persistence</a:t>
            </a:r>
            <a:endParaRPr lang="en-US" sz="2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15" y="1666637"/>
            <a:ext cx="5914073" cy="59140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39395" y="3157299"/>
            <a:ext cx="591407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Volumes are the preferred method for persisting and sharing data generated by Docker containers. They offer a reliable way to store application data independently of the container's lifecycle, meaning your data remains safe even if containers are stopped, removed, or recreated.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9395" y="4550569"/>
            <a:ext cx="5914073" cy="1160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Reliability: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survives container updates or removal.</a:t>
            </a:r>
            <a:endParaRPr lang="en-US" sz="135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Sharing: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Easily share data between multiple containers.</a:t>
            </a:r>
            <a:endParaRPr lang="en-US" sz="135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Often provides better I/O performance.</a:t>
            </a:r>
            <a:endParaRPr lang="en-US" sz="135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Portability: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Volumes can be backed up and migrated.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9395" y="5836325"/>
            <a:ext cx="591407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350" b="1" dirty="0">
                <a:solidFill>
                  <a:srgbClr val="204C8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run -v mydata:/app/data myimage</a:t>
            </a: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F2FB1-EFCC-87DC-57F0-F7B6DD2764E6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Quick introduction about myself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31488F-4990-A73C-B622-7B6D0A40ABF9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795945"/>
            <a:ext cx="167187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29878" y="2863929"/>
            <a:ext cx="139969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LAB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3129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Lab 4: Working with Docker Volumes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0706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your container data is safe and sound.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05395" y="967145"/>
            <a:ext cx="1177290" cy="245388"/>
          </a:xfrm>
          <a:prstGeom prst="roundRect">
            <a:avLst>
              <a:gd name="adj" fmla="val 202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294215" y="1011555"/>
            <a:ext cx="999649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ORCHESTRATION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205395" y="1251109"/>
            <a:ext cx="29621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 Compose</a:t>
            </a:r>
            <a:endParaRPr lang="en-US" sz="2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95" y="1766411"/>
            <a:ext cx="10219492" cy="5923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53389" y="2455426"/>
            <a:ext cx="9923502" cy="587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Compose is a tool for defining and running multi-container Docker applications. It simplifies the process of managing interconnected services (like a web server, a database, and a cache) by using a single YAML configuration file to define the entire application stack, including services, networks, and volumes.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2205395" y="3484007"/>
            <a:ext cx="318396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Sample docker-compose.yml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2205395" y="3906679"/>
            <a:ext cx="10219492" cy="3355658"/>
          </a:xfrm>
          <a:prstGeom prst="roundRect">
            <a:avLst>
              <a:gd name="adj" fmla="val 185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2198013" y="3906679"/>
            <a:ext cx="10234255" cy="3355658"/>
          </a:xfrm>
          <a:prstGeom prst="roundRect">
            <a:avLst>
              <a:gd name="adj" fmla="val 66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2346008" y="4017645"/>
            <a:ext cx="9938266" cy="313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version: "3.9"
services:
  container1:
    image: nginx:alpine
    container_name: simple_nginx
    ports:
      - "8080:80"
  container2:
    image: redis:alpine
    container_name: simple_redis
    ports:
      - "6379:6379"
</a:t>
            </a:r>
            <a:endParaRPr lang="en-US" sz="11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0C79F3-D355-5D4A-8685-834BE8B52F24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73969" y="570071"/>
            <a:ext cx="1789986" cy="303609"/>
          </a:xfrm>
          <a:prstGeom prst="roundRect">
            <a:avLst>
              <a:gd name="adj" fmla="val 19379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378982" y="622578"/>
            <a:ext cx="1579959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CONCEPTS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273969" y="927735"/>
            <a:ext cx="4377571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 Networking</a:t>
            </a:r>
            <a:endParaRPr lang="en-US" sz="3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9" y="1677710"/>
            <a:ext cx="9922669" cy="55814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73969" y="7411164"/>
            <a:ext cx="1208234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08C73-2531-D539-5953-48897CD14DC2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614493"/>
            <a:ext cx="167187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29878" y="2682478"/>
            <a:ext cx="139969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LAB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1314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: Hands-on with Docker Compose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8891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Stack with Docker Compose (Prometheus + Grafana + SQL)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147536"/>
            <a:ext cx="149018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29878" y="3215521"/>
            <a:ext cx="12180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664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 and Key Takeaways</a:t>
            </a:r>
            <a:endParaRPr lang="en-US" sz="44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508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Any Questions?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715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5700"/>
            <a:ext cx="1938099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903684"/>
            <a:ext cx="166592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GETTING STARTED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52669"/>
            <a:ext cx="121148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Now its time to hear from you: Your Journey, Our Goals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3749754"/>
            <a:ext cx="4205168" cy="2494121"/>
          </a:xfrm>
          <a:prstGeom prst="roundRect">
            <a:avLst>
              <a:gd name="adj" fmla="val 586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93790" y="3719274"/>
            <a:ext cx="420516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556093" y="34095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0166" y="3613666"/>
            <a:ext cx="272177" cy="27217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51084" y="4316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Your Background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1084" y="4897874"/>
            <a:ext cx="369058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 me understand your experiences and what you'd like to achieve.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981" y="2514957"/>
            <a:ext cx="8284131" cy="46236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D0BF43-9F66-C733-6E36-7E588F36FAF5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82546" y="1194435"/>
            <a:ext cx="1367671" cy="293013"/>
          </a:xfrm>
          <a:prstGeom prst="roundRect">
            <a:avLst>
              <a:gd name="adj" fmla="val 19535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184702" y="1245513"/>
            <a:ext cx="1163360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 AGENDA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082546" y="1538526"/>
            <a:ext cx="6424017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Unpacking the Docker Journey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6082546" y="2262664"/>
            <a:ext cx="7951708" cy="4772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 before containers: Understanding the problems Docker solved.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Containers vs. Virtual Machines.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are containers and how do container runtimes work?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1: Installing Docker.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Images and creating Docker files.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2: Creating your first Docker image.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Docker Hub and image registries.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images and containers: Essential commands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3: Practicing core Docker commands.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 into Docker image layers and caching.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Docker Volumes for data persistence.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4: Working with Docker Volumes.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multi-containers with Docker Compose.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Pushing your images to Docker Hub.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5: Hands-on with Docker Compose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Networking.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Summary and key takeaways.</a:t>
            </a:r>
            <a:endParaRPr lang="en-US" sz="13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63C058-1E5E-815D-A545-9BAAF7DE4C90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5700"/>
            <a:ext cx="1549122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903684"/>
            <a:ext cx="12769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PROBLEM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52669"/>
            <a:ext cx="83970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Life Before Containers: The Challenge</a:t>
            </a:r>
            <a:endParaRPr lang="en-US" sz="3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4957"/>
            <a:ext cx="8284131" cy="46236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3103483"/>
            <a:ext cx="4205168" cy="2879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Inconsistency Across Environments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Resource Utilization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Deployment and Scaling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6187202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DD71F3-47DB-B8D4-EE0B-451108F8DE95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84233" y="498277"/>
            <a:ext cx="1354931" cy="289917"/>
          </a:xfrm>
          <a:prstGeom prst="roundRect">
            <a:avLst>
              <a:gd name="adj" fmla="val 19588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585555" y="548878"/>
            <a:ext cx="1152287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CONCEPTS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484233" y="838557"/>
            <a:ext cx="5277922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Containers vs. Virtual Machines</a:t>
            </a:r>
            <a:endParaRPr lang="en-US" sz="2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33" y="1449824"/>
            <a:ext cx="11661934" cy="59038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84233" y="7495222"/>
            <a:ext cx="11661934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9E62BD-FF8C-630A-E408-9E7D623606F2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5700"/>
            <a:ext cx="1581269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903684"/>
            <a:ext cx="130909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52669"/>
            <a:ext cx="740854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are Containers &amp; Runtimes?</a:t>
            </a:r>
            <a:endParaRPr lang="en-US" sz="3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4957"/>
            <a:ext cx="8284131" cy="46236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348007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lightweight, portable, self-sufficient units of software.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440995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 Runtimes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engines that execute and manage containers like docker.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572547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18684-7225-3F4D-56FC-35BF241FFC0C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150394"/>
            <a:ext cx="167187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29878" y="3218378"/>
            <a:ext cx="139969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LAB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667363"/>
            <a:ext cx="6360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Lab 1: Installing Docker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7163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Let's get hands-on and set up our Docker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97487"/>
            <a:ext cx="1903095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1865471"/>
            <a:ext cx="16309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BLOCKS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314456"/>
            <a:ext cx="63655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 Images &amp; Dockerfiles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3221593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028224" y="345602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643074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8224" y="4363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 Images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85370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Blueprints for our containers, immutable and shareable.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3221593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662982" y="345602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3643074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62982" y="4363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Dockerfiles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62982" y="485370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Instructions for building custom Docker images, layer by layer.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93790" y="60690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6-40FD-DB7C-D092-C83BB709D663}"/>
              </a:ext>
            </a:extLst>
          </p:cNvPr>
          <p:cNvSpPr/>
          <p:nvPr/>
        </p:nvSpPr>
        <p:spPr>
          <a:xfrm>
            <a:off x="12714514" y="7543800"/>
            <a:ext cx="1785257" cy="57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1190</Words>
  <Application>Microsoft Office PowerPoint</Application>
  <PresentationFormat>Custom</PresentationFormat>
  <Paragraphs>168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Inter</vt:lpstr>
      <vt:lpstr>Consolas</vt:lpstr>
      <vt:lpstr>Arial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Sohaila  Ahmed Awad</cp:lastModifiedBy>
  <cp:revision>2</cp:revision>
  <dcterms:created xsi:type="dcterms:W3CDTF">2026-02-20T13:02:51Z</dcterms:created>
  <dcterms:modified xsi:type="dcterms:W3CDTF">2026-02-20T23:08:15Z</dcterms:modified>
</cp:coreProperties>
</file>